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1" r:id="rId2"/>
    <p:sldId id="428" r:id="rId3"/>
    <p:sldId id="480" r:id="rId4"/>
    <p:sldId id="454" r:id="rId5"/>
    <p:sldId id="466" r:id="rId6"/>
    <p:sldId id="468" r:id="rId7"/>
    <p:sldId id="467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51" r:id="rId18"/>
    <p:sldId id="478" r:id="rId19"/>
    <p:sldId id="479" r:id="rId20"/>
    <p:sldId id="452" r:id="rId21"/>
    <p:sldId id="421" r:id="rId22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C24"/>
    <a:srgbClr val="DFF6C0"/>
    <a:srgbClr val="B2FE94"/>
    <a:srgbClr val="A8E7FE"/>
    <a:srgbClr val="01B0EF"/>
    <a:srgbClr val="5ED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31" autoAdjust="0"/>
  </p:normalViewPr>
  <p:slideViewPr>
    <p:cSldViewPr>
      <p:cViewPr>
        <p:scale>
          <a:sx n="75" d="100"/>
          <a:sy n="75" d="100"/>
        </p:scale>
        <p:origin x="-1666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912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r">
              <a:defRPr sz="1300"/>
            </a:lvl1pPr>
          </a:lstStyle>
          <a:p>
            <a:fld id="{7C93A5E4-EFBF-42F1-9D6D-150DBC18A07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820" tIns="47910" rIns="95820" bIns="479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0687"/>
            <a:ext cx="5683250" cy="4605744"/>
          </a:xfrm>
          <a:prstGeom prst="rect">
            <a:avLst/>
          </a:prstGeom>
        </p:spPr>
        <p:txBody>
          <a:bodyPr vert="horz" lIns="95820" tIns="47910" rIns="95820" bIns="4791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r">
              <a:defRPr sz="1300"/>
            </a:lvl1pPr>
          </a:lstStyle>
          <a:p>
            <a:fld id="{11CBD838-C551-4D4E-A367-FADD5ACBAA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2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부제목 2"/>
          <p:cNvSpPr>
            <a:spLocks noGrp="1"/>
          </p:cNvSpPr>
          <p:nvPr>
            <p:ph type="subTitle" idx="1"/>
          </p:nvPr>
        </p:nvSpPr>
        <p:spPr>
          <a:xfrm>
            <a:off x="2457480" y="3143248"/>
            <a:ext cx="6400800" cy="42862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1785926"/>
            <a:ext cx="9144000" cy="135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ctrTitle"/>
          </p:nvPr>
        </p:nvSpPr>
        <p:spPr>
          <a:xfrm>
            <a:off x="2157450" y="1816099"/>
            <a:ext cx="6915144" cy="1255711"/>
          </a:xfrm>
        </p:spPr>
        <p:txBody>
          <a:bodyPr>
            <a:normAutofit/>
          </a:bodyPr>
          <a:lstStyle>
            <a:lvl1pPr algn="l">
              <a:defRPr sz="40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27" name="Picture 3" descr="C:\Users\jshan\Pictures\Microsoft Clip Organizer\j0434843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71612"/>
            <a:ext cx="1785950" cy="1785950"/>
          </a:xfrm>
          <a:prstGeom prst="rect">
            <a:avLst/>
          </a:prstGeom>
          <a:noFill/>
        </p:spPr>
      </p:pic>
      <p:pic>
        <p:nvPicPr>
          <p:cNvPr id="1031" name="Picture 7" descr="C:\Users\jshan\Pictures\Microsoft Clip Organizer\j0438068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643182"/>
            <a:ext cx="785818" cy="785818"/>
          </a:xfrm>
          <a:prstGeom prst="rect">
            <a:avLst/>
          </a:prstGeom>
          <a:noFill/>
        </p:spPr>
      </p:pic>
      <p:cxnSp>
        <p:nvCxnSpPr>
          <p:cNvPr id="34" name="직선 연결선 33"/>
          <p:cNvCxnSpPr/>
          <p:nvPr userDrawn="1"/>
        </p:nvCxnSpPr>
        <p:spPr>
          <a:xfrm rot="5400000">
            <a:off x="4643464" y="6357946"/>
            <a:ext cx="1000108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35"/>
          <p:cNvSpPr>
            <a:spLocks noGrp="1"/>
          </p:cNvSpPr>
          <p:nvPr>
            <p:ph type="body" sz="quarter" idx="10" hasCustomPrompt="1"/>
          </p:nvPr>
        </p:nvSpPr>
        <p:spPr>
          <a:xfrm>
            <a:off x="5214956" y="5872186"/>
            <a:ext cx="3857638" cy="914400"/>
          </a:xfrm>
        </p:spPr>
        <p:txBody>
          <a:bodyPr>
            <a:normAutofit/>
          </a:bodyPr>
          <a:lstStyle>
            <a:lvl1pPr>
              <a:defRPr sz="1400" b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발표일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발표자 등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460432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1428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572560" cy="393700"/>
          </a:xfrm>
        </p:spPr>
        <p:txBody>
          <a:bodyPr>
            <a:noAutofit/>
          </a:bodyPr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0"/>
          </p:nvPr>
        </p:nvSpPr>
        <p:spPr>
          <a:xfrm>
            <a:off x="500034" y="714356"/>
            <a:ext cx="8143932" cy="785818"/>
          </a:xfrm>
        </p:spPr>
        <p:txBody>
          <a:bodyPr>
            <a:normAutofit/>
          </a:bodyPr>
          <a:lstStyle>
            <a:lvl1pPr>
              <a:defRPr sz="1600" b="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5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465355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0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1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pic>
        <p:nvPicPr>
          <p:cNvPr id="5" name="Picture 2" descr="E:\Dropbox (개인용)\2018-1원칙과방법\09 양식-원본\20 PPT양식\04 KPU-Logo\logo+국영문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4" y="6453336"/>
            <a:ext cx="1790700" cy="3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50" r:id="rId4"/>
    <p:sldLayoutId id="2147483660" r:id="rId5"/>
    <p:sldLayoutId id="2147483654" r:id="rId6"/>
    <p:sldLayoutId id="2147483655" r:id="rId7"/>
  </p:sldLayoutIdLst>
  <p:txStyles>
    <p:titleStyle/>
    <p:bodyStyle>
      <a:lvl1pPr>
        <a:defRPr kumimoji="0" lang="ko-KR" altLang="en-US" sz="2400" b="1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1pPr>
      <a:lvl2pPr>
        <a:defRPr kumimoji="0" lang="ko-KR" altLang="en-US" sz="20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2pPr>
      <a:lvl3pPr>
        <a:defRPr kumimoji="0" lang="ko-KR" altLang="en-US" sz="18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3pPr>
      <a:lvl4pPr>
        <a:defRPr kumimoji="0" lang="ko-KR" altLang="en-US" sz="16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4pPr>
      <a:lvl5pPr>
        <a:defRPr kumimoji="0" lang="en-US" altLang="ko-KR" sz="1400" b="0" i="0" u="none" strike="noStrike" kern="1200" cap="none" spc="0" normalizeH="0" baseline="0" noProof="0" dirty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1-1</a:t>
            </a:r>
            <a:r>
              <a:rPr lang="ko-KR" altLang="en-US" sz="2800" dirty="0" smtClean="0"/>
              <a:t>장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빅데이터</a:t>
            </a:r>
            <a:r>
              <a:rPr lang="ko-KR" altLang="en-US" sz="2800" dirty="0" smtClean="0"/>
              <a:t> 개요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286394" y="5872186"/>
            <a:ext cx="3571886" cy="91440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2019. 1</a:t>
            </a:r>
            <a:r>
              <a:rPr lang="ko-KR" altLang="en-US" sz="1800" b="1" dirty="0" smtClean="0"/>
              <a:t>학기</a:t>
            </a:r>
            <a:endParaRPr lang="en-US" altLang="ko-KR" sz="1800" b="1" dirty="0" smtClean="0"/>
          </a:p>
          <a:p>
            <a:r>
              <a:rPr lang="en-US" altLang="ko-KR" sz="1800" b="1" dirty="0" smtClean="0"/>
              <a:t>Jeong Joon Lee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764704"/>
            <a:ext cx="8274050" cy="5326083"/>
          </a:xfrm>
        </p:spPr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속성과 처리 특징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68760"/>
            <a:ext cx="6120680" cy="5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처리과정과 기술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32006"/>
            <a:ext cx="7448655" cy="4489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8800" y="1684800"/>
            <a:ext cx="1141119" cy="2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정제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664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839221"/>
            <a:ext cx="8274050" cy="5326083"/>
          </a:xfrm>
        </p:spPr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처리과정별 기술 영역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97" y="1340768"/>
            <a:ext cx="5789279" cy="51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7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/>
              <a:t>소스 생성과 수집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ko-KR" altLang="en-US" dirty="0"/>
              <a:t>내부 데이터 수집 </a:t>
            </a:r>
            <a:r>
              <a:rPr lang="en-US" altLang="ko-KR" dirty="0"/>
              <a:t>: </a:t>
            </a:r>
            <a:r>
              <a:rPr lang="ko-KR" altLang="en-US" dirty="0"/>
              <a:t>자체적으로 보유한 내부 파일 시스템</a:t>
            </a:r>
            <a:r>
              <a:rPr lang="en-US" altLang="ko-KR" dirty="0"/>
              <a:t>, </a:t>
            </a:r>
            <a:r>
              <a:rPr lang="ko-KR" altLang="en-US" dirty="0"/>
              <a:t>데이터베이스 관리 시스템</a:t>
            </a:r>
            <a:r>
              <a:rPr lang="en-US" altLang="ko-KR" dirty="0"/>
              <a:t>, </a:t>
            </a:r>
            <a:r>
              <a:rPr lang="ko-KR" altLang="en-US" dirty="0"/>
              <a:t>센서 등에서 정형 데이터를 수집</a:t>
            </a:r>
            <a:endParaRPr lang="en-US" altLang="ko-KR" dirty="0"/>
          </a:p>
          <a:p>
            <a:pPr lvl="1"/>
            <a:r>
              <a:rPr lang="ko-KR" altLang="en-US" dirty="0"/>
              <a:t>외부 데이터 수집 </a:t>
            </a:r>
            <a:r>
              <a:rPr lang="en-US" altLang="ko-KR" dirty="0"/>
              <a:t>: </a:t>
            </a:r>
            <a:r>
              <a:rPr lang="ko-KR" altLang="en-US" dirty="0"/>
              <a:t>인터넷으로 연결된 외부에서 비정형 데이터를 </a:t>
            </a:r>
            <a:r>
              <a:rPr lang="ko-KR" altLang="en-US" dirty="0" smtClean="0"/>
              <a:t>수집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46832"/>
            <a:ext cx="7539950" cy="34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저장기술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62194"/>
            <a:ext cx="7668852" cy="2457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5" y="4021653"/>
            <a:ext cx="7583167" cy="214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ko-KR" altLang="en-US" dirty="0" smtClean="0"/>
              <a:t>처리기술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맵리듀스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분산 병렬 데이터 처리 기술의 표준</a:t>
            </a:r>
            <a:endParaRPr lang="en-US" altLang="ko-KR" dirty="0"/>
          </a:p>
          <a:p>
            <a:pPr lvl="1"/>
            <a:r>
              <a:rPr lang="ko-KR" altLang="en-US" dirty="0"/>
              <a:t>일반 범용 서버로 구성된 군집화 시스템을 기반으로 </a:t>
            </a:r>
            <a:r>
              <a:rPr lang="en-US" altLang="ko-KR" dirty="0"/>
              <a:t>&lt;</a:t>
            </a:r>
            <a:r>
              <a:rPr lang="ko-KR" altLang="en-US" dirty="0"/>
              <a:t>키</a:t>
            </a:r>
            <a:r>
              <a:rPr lang="en-US" altLang="ko-KR" dirty="0"/>
              <a:t>,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입력 데이터분할 처리 및 처리 결과 통합 기술</a:t>
            </a:r>
            <a:r>
              <a:rPr lang="en-US" altLang="ko-KR" dirty="0"/>
              <a:t>, job </a:t>
            </a:r>
            <a:r>
              <a:rPr lang="ko-KR" altLang="en-US" dirty="0"/>
              <a:t>스케줄링 기술</a:t>
            </a:r>
            <a:r>
              <a:rPr lang="en-US" altLang="ko-KR" dirty="0"/>
              <a:t>, </a:t>
            </a:r>
            <a:r>
              <a:rPr lang="ko-KR" altLang="en-US" dirty="0"/>
              <a:t>작업 분배 기술</a:t>
            </a:r>
            <a:r>
              <a:rPr lang="en-US" altLang="ko-KR" dirty="0"/>
              <a:t>, </a:t>
            </a:r>
            <a:r>
              <a:rPr lang="ko-KR" altLang="en-US" dirty="0"/>
              <a:t>태스크 </a:t>
            </a:r>
            <a:r>
              <a:rPr lang="ko-KR" altLang="en-US" dirty="0" err="1"/>
              <a:t>재수행</a:t>
            </a:r>
            <a:r>
              <a:rPr lang="ko-KR" altLang="en-US" dirty="0"/>
              <a:t> 기술이 통합된 분산 컴퓨팅 기술</a:t>
            </a:r>
            <a:endParaRPr lang="en-US" altLang="ko-KR" dirty="0"/>
          </a:p>
          <a:p>
            <a:pPr marL="347663" lvl="1" indent="0"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26831"/>
              </p:ext>
            </p:extLst>
          </p:nvPr>
        </p:nvGraphicFramePr>
        <p:xfrm>
          <a:off x="899592" y="3068960"/>
          <a:ext cx="7704856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554461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빅데이터</a:t>
                      </a:r>
                      <a:r>
                        <a:rPr lang="ko-KR" altLang="en-US" dirty="0" smtClean="0"/>
                        <a:t> 일괄처리기술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 err="1" smtClean="0"/>
                        <a:t>빅데이터를</a:t>
                      </a:r>
                      <a:r>
                        <a:rPr lang="ko-KR" altLang="en-US" dirty="0" smtClean="0"/>
                        <a:t> 여러 서버로 분산하여 각 서버에서 나누어 처리하고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이를 다시 모아서 결과를 정리하는 분산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병렬 기술 방식</a:t>
                      </a:r>
                      <a:endParaRPr lang="en-US" altLang="ko-KR" dirty="0" smtClean="0"/>
                    </a:p>
                    <a:p>
                      <a:pPr marL="285750" indent="-285750" latinLnBrk="1">
                        <a:buFont typeface="Arial" pitchFamily="34" charset="0"/>
                        <a:buChar char="•"/>
                      </a:pPr>
                      <a:r>
                        <a:rPr lang="ko-KR" altLang="en-US" dirty="0" smtClean="0"/>
                        <a:t>예</a:t>
                      </a:r>
                      <a:r>
                        <a:rPr lang="en-US" altLang="ko-KR" dirty="0" smtClean="0"/>
                        <a:t>) </a:t>
                      </a:r>
                      <a:r>
                        <a:rPr lang="en-US" altLang="ko-KR" dirty="0" err="1" smtClean="0"/>
                        <a:t>Hadoop</a:t>
                      </a:r>
                      <a:r>
                        <a:rPr lang="en-US" altLang="ko-KR" dirty="0" smtClean="0"/>
                        <a:t> Map Reduce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빅데이터</a:t>
                      </a:r>
                      <a:r>
                        <a:rPr lang="ko-KR" altLang="en-US" dirty="0" smtClean="0"/>
                        <a:t> 실시간 처리기술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스트림</a:t>
                      </a:r>
                      <a:r>
                        <a:rPr lang="ko-KR" altLang="en-US" dirty="0" smtClean="0"/>
                        <a:t> 처리기술로 강화된 </a:t>
                      </a:r>
                      <a:r>
                        <a:rPr lang="ko-KR" altLang="en-US" dirty="0" err="1" smtClean="0"/>
                        <a:t>스트림</a:t>
                      </a:r>
                      <a:r>
                        <a:rPr lang="ko-KR" altLang="en-US" dirty="0" smtClean="0"/>
                        <a:t> 컴퓨팅을 지원하는 </a:t>
                      </a:r>
                      <a:r>
                        <a:rPr lang="en-US" altLang="ko-KR" baseline="0" dirty="0" smtClean="0"/>
                        <a:t>Spark, </a:t>
                      </a:r>
                      <a:r>
                        <a:rPr lang="en-US" altLang="ko-KR" baseline="0" dirty="0" err="1" smtClean="0"/>
                        <a:t>InfoSphere</a:t>
                      </a:r>
                      <a:r>
                        <a:rPr lang="en-US" altLang="ko-KR" baseline="0" dirty="0" smtClean="0"/>
                        <a:t> Streams, Storm </a:t>
                      </a:r>
                      <a:r>
                        <a:rPr lang="ko-KR" altLang="en-US" baseline="0" dirty="0" smtClean="0"/>
                        <a:t>등이 있음</a:t>
                      </a:r>
                      <a:r>
                        <a:rPr lang="en-US" altLang="ko-KR" baseline="0" dirty="0" smtClean="0"/>
                        <a:t>. 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빅데이터</a:t>
                      </a:r>
                      <a:r>
                        <a:rPr lang="ko-KR" altLang="en-US" dirty="0" smtClean="0"/>
                        <a:t> 처리 프로그래밍 지원기술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빅데이터</a:t>
                      </a:r>
                      <a:r>
                        <a:rPr lang="ko-KR" altLang="en-US" dirty="0" smtClean="0"/>
                        <a:t> 프로그램을 단순화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편리하게 해주는 지원도구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예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Hive, Pig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1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41354" y="836712"/>
                <a:ext cx="8274050" cy="532608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>
                    <a:ea typeface="돋움체" pitchFamily="49" charset="-127"/>
                  </a:rPr>
                  <a:t>R </a:t>
                </a:r>
              </a:p>
              <a:p>
                <a:pPr lvl="1"/>
                <a:r>
                  <a:rPr lang="en-US" altLang="ko-KR" sz="1800" dirty="0">
                    <a:latin typeface="+mn-ea"/>
                  </a:rPr>
                  <a:t>R </a:t>
                </a:r>
                <a:r>
                  <a:rPr lang="ko-KR" altLang="en-US" sz="1800" dirty="0">
                    <a:latin typeface="+mn-ea"/>
                  </a:rPr>
                  <a:t>언어와 개발 환경으로 기본적인 통계 기법부터 모델링</a:t>
                </a:r>
                <a:r>
                  <a:rPr lang="en-US" altLang="ko-KR" sz="1800" dirty="0">
                    <a:latin typeface="+mn-ea"/>
                  </a:rPr>
                  <a:t>, </a:t>
                </a:r>
                <a:r>
                  <a:rPr lang="ko-KR" altLang="en-US" sz="1800" dirty="0">
                    <a:latin typeface="+mn-ea"/>
                  </a:rPr>
                  <a:t>최신 데이터 마이닝 기법까지 구현 및 개선이 가능</a:t>
                </a:r>
                <a:endParaRPr lang="en-US" altLang="ko-KR" sz="1800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𝑁𝑜𝑆𝑄𝐿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𝑁𝑜</m:t>
                        </m:r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  <m:r>
                          <a:rPr lang="en-US" altLang="ko-KR" sz="2000" i="1">
                            <a:latin typeface="Cambria Math"/>
                          </a:rPr>
                          <m:t>𝑆𝑄𝐿</m:t>
                        </m:r>
                        <m:r>
                          <a:rPr lang="en-US" altLang="ko-KR" sz="2000" i="1">
                            <a:latin typeface="Cambria Math"/>
                          </a:rPr>
                          <m:t>;</m:t>
                        </m:r>
                        <m:r>
                          <a:rPr lang="en-US" altLang="ko-KR" sz="2000" i="1">
                            <a:latin typeface="Cambria Math"/>
                          </a:rPr>
                          <m:t>𝑁𝑜𝑡</m:t>
                        </m:r>
                        <m:r>
                          <a:rPr lang="en-US" altLang="ko-KR" sz="2000" i="1">
                            <a:latin typeface="Cambria Math"/>
                          </a:rPr>
                          <m:t>−</m:t>
                        </m:r>
                        <m:r>
                          <a:rPr lang="en-US" altLang="ko-KR" sz="2000" i="1">
                            <a:latin typeface="Cambria Math"/>
                          </a:rPr>
                          <m:t>𝑜𝑛𝑙𝑦</m:t>
                        </m:r>
                        <m:r>
                          <a:rPr lang="en-US" altLang="ko-KR" sz="2000" i="1">
                            <a:latin typeface="Cambria Math"/>
                          </a:rPr>
                          <m:t> </m:t>
                        </m:r>
                        <m:r>
                          <a:rPr lang="en-US" altLang="ko-KR" sz="2000" i="1">
                            <a:latin typeface="Cambria Math"/>
                          </a:rPr>
                          <m:t>𝑆𝑄𝐿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lvl="1"/>
                <a:r>
                  <a:rPr lang="ko-KR" altLang="en-US" sz="1800" dirty="0">
                    <a:latin typeface="+mn-ea"/>
                  </a:rPr>
                  <a:t>전통적인 관계형 데이터베이스 </a:t>
                </a:r>
                <a:r>
                  <a:rPr lang="en-US" altLang="ko-KR" sz="1800" dirty="0">
                    <a:latin typeface="+mn-ea"/>
                  </a:rPr>
                  <a:t>RDBMS</a:t>
                </a:r>
                <a:r>
                  <a:rPr lang="ko-KR" altLang="en-US" sz="1800" dirty="0">
                    <a:latin typeface="+mn-ea"/>
                  </a:rPr>
                  <a:t>와는 다르게 설계된 비관계형 데이터베이스</a:t>
                </a:r>
                <a:endParaRPr lang="en-US" altLang="ko-KR" sz="1800" dirty="0">
                  <a:latin typeface="+mn-ea"/>
                </a:endParaRPr>
              </a:p>
              <a:p>
                <a:r>
                  <a:rPr lang="en-US" altLang="ko-KR" sz="2000" dirty="0" smtClean="0"/>
                  <a:t>Python and Toolkit </a:t>
                </a:r>
              </a:p>
              <a:p>
                <a:pPr lvl="1"/>
                <a:r>
                  <a:rPr lang="en-US" altLang="ko-KR" sz="1600" dirty="0" err="1" smtClean="0"/>
                  <a:t>NumPy</a:t>
                </a:r>
                <a:r>
                  <a:rPr lang="en-US" altLang="ko-KR" sz="1600" dirty="0" smtClean="0"/>
                  <a:t>, </a:t>
                </a:r>
                <a:r>
                  <a:rPr lang="en-US" altLang="ko-KR" sz="1600" dirty="0" err="1" smtClean="0"/>
                  <a:t>SciPy</a:t>
                </a:r>
                <a:r>
                  <a:rPr lang="en-US" altLang="ko-KR" sz="1600" dirty="0" smtClean="0"/>
                  <a:t>, Pandas, </a:t>
                </a:r>
                <a:r>
                  <a:rPr lang="en-US" altLang="ko-KR" sz="1600" dirty="0" err="1" smtClean="0"/>
                  <a:t>Scikit</a:t>
                </a:r>
                <a:r>
                  <a:rPr lang="en-US" altLang="ko-KR" sz="1600" dirty="0" smtClean="0"/>
                  <a:t>-learn, … </a:t>
                </a:r>
                <a:endParaRPr lang="ko-KR" altLang="en-US" sz="16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354" y="836712"/>
                <a:ext cx="8274050" cy="5326083"/>
              </a:xfrm>
              <a:blipFill rotWithShape="1">
                <a:blip r:embed="rId2"/>
                <a:stretch>
                  <a:fillRect t="-5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12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분석개요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4" y="836712"/>
            <a:ext cx="7537212" cy="53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67133"/>
            <a:ext cx="7938602" cy="2711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6" y="4061482"/>
            <a:ext cx="7927346" cy="10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1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표현 기술</a:t>
            </a:r>
          </a:p>
        </p:txBody>
      </p:sp>
      <p:pic>
        <p:nvPicPr>
          <p:cNvPr id="5122" name="Picture 2" descr="Image result for Hea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628800"/>
            <a:ext cx="3024336" cy="20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방식의 도식화 개발 필요</a:t>
            </a:r>
          </a:p>
          <a:p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2592288" cy="426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Image result for ë²ë¸ì°¨í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89040"/>
            <a:ext cx="3744416" cy="28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1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err="1" smtClean="0"/>
              <a:t>빅데이터</a:t>
            </a:r>
            <a:r>
              <a:rPr lang="ko-KR" altLang="en-US" sz="2800" dirty="0" smtClean="0"/>
              <a:t> 개요</a:t>
            </a:r>
            <a:endParaRPr lang="en-US" altLang="ko-KR" sz="2800" dirty="0" smtClean="0"/>
          </a:p>
          <a:p>
            <a:pPr>
              <a:lnSpc>
                <a:spcPct val="200000"/>
              </a:lnSpc>
            </a:pPr>
            <a:r>
              <a:rPr lang="ko-KR" altLang="en-US" sz="2800" dirty="0" err="1" smtClean="0"/>
              <a:t>빅데이터</a:t>
            </a:r>
            <a:r>
              <a:rPr lang="ko-KR" altLang="en-US" sz="2800" dirty="0" smtClean="0"/>
              <a:t> 저장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처리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분석개요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표현기술</a:t>
            </a:r>
            <a:endParaRPr lang="en-US" altLang="ko-KR" sz="2800" dirty="0" smtClean="0"/>
          </a:p>
          <a:p>
            <a:pPr>
              <a:lnSpc>
                <a:spcPct val="200000"/>
              </a:lnSpc>
            </a:pPr>
            <a:r>
              <a:rPr lang="ko-KR" altLang="en-US" sz="2800" dirty="0" err="1" smtClean="0"/>
              <a:t>빅데이터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기반기술 </a:t>
            </a:r>
            <a:r>
              <a:rPr lang="ko-KR" altLang="en-US" sz="2800" smtClean="0"/>
              <a:t>도구 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286148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 smtClean="0"/>
              <a:t>빅데이터</a:t>
            </a:r>
            <a:r>
              <a:rPr lang="ko-KR" altLang="en-US" sz="2400" dirty="0" smtClean="0"/>
              <a:t> 분석도구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플랫폼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836712"/>
            <a:ext cx="8274050" cy="5326083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하둡기반</a:t>
            </a:r>
            <a:r>
              <a:rPr lang="ko-KR" altLang="en-US" dirty="0"/>
              <a:t> </a:t>
            </a:r>
            <a:r>
              <a:rPr lang="ko-KR" altLang="en-US" dirty="0" smtClean="0"/>
              <a:t>데이터 분석도구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개발툴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R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</a:t>
            </a:r>
            <a:r>
              <a:rPr lang="ko-KR" altLang="en-US" dirty="0" smtClean="0"/>
              <a:t>과 관련 라이브러리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400"/>
            <a:ext cx="5737870" cy="381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3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2780928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Q&amp;A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4520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지금은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시대</a:t>
            </a:r>
            <a:endParaRPr lang="ko-KR" altLang="en-US" dirty="0"/>
          </a:p>
        </p:txBody>
      </p:sp>
      <p:pic>
        <p:nvPicPr>
          <p:cNvPr id="4" name="01-1 지금은 빅데이터 시대 (Kor.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124744"/>
            <a:ext cx="8274050" cy="4654550"/>
          </a:xfrm>
        </p:spPr>
      </p:pic>
    </p:spTree>
    <p:extLst>
      <p:ext uri="{BB962C8B-B14F-4D97-AF65-F5344CB8AC3E}">
        <p14:creationId xmlns:p14="http://schemas.microsoft.com/office/powerpoint/2010/main" val="21395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증가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92" y="1628800"/>
            <a:ext cx="6494968" cy="44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1031875"/>
            <a:ext cx="7010966" cy="95696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 err="1" smtClean="0"/>
              <a:t>빅데이터의</a:t>
            </a:r>
            <a:r>
              <a:rPr lang="ko-KR" altLang="en-US" sz="2000" dirty="0" smtClean="0"/>
              <a:t> 특징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규모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데이터의 크기</a:t>
            </a:r>
            <a:endParaRPr lang="en-US" altLang="ko-KR" sz="1800" dirty="0"/>
          </a:p>
          <a:p>
            <a:pPr lvl="1"/>
            <a:r>
              <a:rPr lang="ko-KR" altLang="en-US" sz="1800" dirty="0"/>
              <a:t>다양성 </a:t>
            </a:r>
            <a:r>
              <a:rPr lang="en-US" altLang="ko-KR" sz="1800" dirty="0"/>
              <a:t>-  </a:t>
            </a:r>
            <a:r>
              <a:rPr lang="ko-KR" altLang="en-US" sz="1800" dirty="0"/>
              <a:t>다양한 종류의 데이터를 수용하는 </a:t>
            </a:r>
            <a:r>
              <a:rPr lang="ko-KR" altLang="en-US" sz="1800" dirty="0" smtClean="0"/>
              <a:t>속성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060848"/>
            <a:ext cx="5303562" cy="441375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41354" y="1916832"/>
            <a:ext cx="3266550" cy="2520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lvl="1"/>
            <a:r>
              <a:rPr lang="ko-KR" altLang="en-US" sz="1800" dirty="0"/>
              <a:t>속도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데이터를 빠르게 처리하고 분석할 수 있는 속성</a:t>
            </a:r>
            <a:endParaRPr lang="en-US" altLang="ko-KR" sz="1800" dirty="0"/>
          </a:p>
          <a:p>
            <a:pPr lvl="1"/>
            <a:r>
              <a:rPr lang="ko-KR" altLang="en-US" sz="1800" dirty="0"/>
              <a:t>정확성 </a:t>
            </a:r>
            <a:r>
              <a:rPr lang="en-US" altLang="ko-KR" sz="1800" dirty="0"/>
              <a:t>- </a:t>
            </a:r>
            <a:r>
              <a:rPr lang="ko-KR" altLang="en-US" sz="1800" dirty="0"/>
              <a:t>데이터에 부여할 수 있는 신뢰 수준</a:t>
            </a:r>
            <a:endParaRPr lang="en-US" altLang="ko-KR" sz="1800" dirty="0"/>
          </a:p>
          <a:p>
            <a:pPr lvl="1"/>
            <a:r>
              <a:rPr lang="ko-KR" altLang="en-US" sz="1800" dirty="0"/>
              <a:t>가치 </a:t>
            </a:r>
            <a:r>
              <a:rPr lang="en-US" altLang="ko-KR" sz="1800" dirty="0"/>
              <a:t>-  </a:t>
            </a:r>
            <a:r>
              <a:rPr lang="ko-KR" altLang="en-US" sz="1800" dirty="0" err="1"/>
              <a:t>빅데이터를</a:t>
            </a:r>
            <a:r>
              <a:rPr lang="ko-KR" altLang="en-US" sz="1800" dirty="0"/>
              <a:t> 저장하려고 </a:t>
            </a:r>
            <a:r>
              <a:rPr lang="en-US" altLang="ko-KR" sz="1800" dirty="0"/>
              <a:t>IT </a:t>
            </a:r>
            <a:r>
              <a:rPr lang="ko-KR" altLang="en-US" sz="1800" dirty="0"/>
              <a:t>인프라 구조 시스템을 구현하여 만들어내는 가치가 중요</a:t>
            </a:r>
            <a:endParaRPr lang="en-US" altLang="ko-KR" sz="1800" dirty="0"/>
          </a:p>
          <a:p>
            <a:pPr lvl="1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5525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위치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14" y="1772816"/>
            <a:ext cx="4754758" cy="42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종류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9222"/>
            <a:ext cx="7740860" cy="31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53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7695829" cy="47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특징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718810"/>
            <a:ext cx="8145045" cy="45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04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14288</TotalTime>
  <Words>321</Words>
  <Application>Microsoft Office PowerPoint</Application>
  <PresentationFormat>화면 슬라이드 쇼(4:3)</PresentationFormat>
  <Paragraphs>67</Paragraphs>
  <Slides>21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1-1장 빅데이터 개요</vt:lpstr>
      <vt:lpstr>목차</vt:lpstr>
      <vt:lpstr>(영상) 지금은 빅데이터 시대</vt:lpstr>
      <vt:lpstr>빅데이터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빅데이터 저장기술</vt:lpstr>
      <vt:lpstr>빅데이터 처리기술</vt:lpstr>
      <vt:lpstr>PowerPoint 프레젠테이션</vt:lpstr>
      <vt:lpstr>빅데이터 분석개요</vt:lpstr>
      <vt:lpstr>PowerPoint 프레젠테이션</vt:lpstr>
      <vt:lpstr>빅데이터 표현 기술</vt:lpstr>
      <vt:lpstr>빅데이터 분석도구(플랫폼)</vt:lpstr>
      <vt:lpstr>PowerPoint 프레젠테이션</vt:lpstr>
    </vt:vector>
  </TitlesOfParts>
  <Company>beta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JaesunHan</dc:creator>
  <cp:lastModifiedBy>jjlee</cp:lastModifiedBy>
  <cp:revision>557</cp:revision>
  <cp:lastPrinted>2018-11-05T02:39:27Z</cp:lastPrinted>
  <dcterms:created xsi:type="dcterms:W3CDTF">2008-12-08T12:41:31Z</dcterms:created>
  <dcterms:modified xsi:type="dcterms:W3CDTF">2019-03-05T21:30:47Z</dcterms:modified>
</cp:coreProperties>
</file>